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7" r:id="rId12"/>
    <p:sldId id="273" r:id="rId13"/>
    <p:sldId id="274" r:id="rId14"/>
    <p:sldId id="259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Heiti TC Light" charset="0"/>
        <a:cs typeface="Heiti TC Light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E4CC0-72F4-4BFD-9541-6426655C1557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BA6A6-E0AC-4524-AD2A-489E2628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4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BA6A6-E0AC-4524-AD2A-489E2628634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31D1-315A-4B43-BDFF-7B3E0D4F9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4678-22C0-44AD-9EE3-02C1F9997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984E3-A16E-4931-BEC5-F5D79D8FE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1AB3-C9EE-4FAC-A912-6AD60B018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55B0-0F3C-46CE-A500-73C6A4395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A4A6-31B6-4AAF-8C9E-D10EEE75C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118C3-859E-4E98-AB31-12C3FAF45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E9C29-DC3D-48B1-96BF-0B234CD60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DC5A9-CF06-4392-A8BD-AA2BF23C1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4D0D-E949-4EC2-9207-189E72F19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D33F-B14F-4B33-AE7A-36C5E8FA6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01BB7-1E17-46AE-8590-06B9A0B42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E7F3-6A6B-4CA6-BCFB-DB41BE04C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F6443-EA34-4BB5-94BD-0FD42EFF1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3663"/>
            <a:ext cx="2057400" cy="6764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19800" cy="6764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FE384-6EC9-428A-95B9-2B38AAA8A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9DC2-751C-4DA9-A7DD-5B6573F55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CCFF-FC23-493E-BCE7-999637323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06E7-A28B-4693-AB5F-9C4BCE267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DB30-4FFC-4927-983E-CBE5FA228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761B8-6F80-4BBE-9E22-223F0A3AC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24EB-E65A-4ED8-9C13-AEA44137A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F063-FF69-4316-8E3E-6B9E88862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smtClean="0">
                <a:sym typeface="Calibri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48017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rgbClr val="878787"/>
                </a:solidFill>
                <a:latin typeface="+mn-lt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fld id="{523F1D7C-3F29-4A92-A2AE-3EEA5DF0D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buSzPct val="100000"/>
        <a:buFont typeface="Calibri" pitchFamily="34" charset="0"/>
        <a:buChar char="•"/>
        <a:defRPr sz="3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1pPr>
      <a:lvl2pPr marL="419100" indent="-76200" algn="ctr" rtl="0" eaLnBrk="0" fontAlgn="base" hangingPunct="0">
        <a:spcBef>
          <a:spcPts val="700"/>
        </a:spcBef>
        <a:spcAft>
          <a:spcPct val="0"/>
        </a:spcAft>
        <a:buSzPct val="100000"/>
        <a:buFont typeface="Calibri" pitchFamily="34" charset="0"/>
        <a:buChar char="–"/>
        <a:defRPr sz="28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2pPr>
      <a:lvl3pPr marL="876300" indent="-76200" algn="ctr" rtl="0" eaLnBrk="0" fontAlgn="base" hangingPunct="0">
        <a:spcBef>
          <a:spcPts val="600"/>
        </a:spcBef>
        <a:spcAft>
          <a:spcPct val="0"/>
        </a:spcAft>
        <a:buSzPct val="100000"/>
        <a:buFont typeface="Calibri" pitchFamily="34" charset="0"/>
        <a:buChar char="•"/>
        <a:defRPr sz="24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3pPr>
      <a:lvl4pPr marL="1333500" indent="-76200" algn="ctr" rtl="0" eaLnBrk="0" fontAlgn="base" hangingPunct="0">
        <a:spcBef>
          <a:spcPts val="500"/>
        </a:spcBef>
        <a:spcAft>
          <a:spcPct val="0"/>
        </a:spcAft>
        <a:buSzPct val="100000"/>
        <a:buFont typeface="Calibri" pitchFamily="34" charset="0"/>
        <a:buChar char="–"/>
        <a:defRPr sz="2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4pPr>
      <a:lvl5pPr marL="1790700" indent="-76200" algn="ctr" rtl="0" eaLnBrk="0" fontAlgn="base" hangingPunct="0">
        <a:spcBef>
          <a:spcPts val="500"/>
        </a:spcBef>
        <a:spcAft>
          <a:spcPct val="0"/>
        </a:spcAft>
        <a:buSzPct val="100000"/>
        <a:buFont typeface="Calibri" pitchFamily="34" charset="0"/>
        <a:buChar char="»"/>
        <a:defRPr sz="2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5pPr>
      <a:lvl6pPr marL="2247900" indent="-76200" algn="ctr" rtl="0" fontAlgn="base">
        <a:spcBef>
          <a:spcPts val="500"/>
        </a:spcBef>
        <a:spcAft>
          <a:spcPct val="0"/>
        </a:spcAft>
        <a:buSzPct val="100000"/>
        <a:buFont typeface="Calibri" charset="0"/>
        <a:buChar char="»"/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indent="-76200" algn="ctr" rtl="0" fontAlgn="base">
        <a:spcBef>
          <a:spcPts val="500"/>
        </a:spcBef>
        <a:spcAft>
          <a:spcPct val="0"/>
        </a:spcAft>
        <a:buSzPct val="100000"/>
        <a:buFont typeface="Calibri" charset="0"/>
        <a:buChar char="»"/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indent="-76200" algn="ctr" rtl="0" fontAlgn="base">
        <a:spcBef>
          <a:spcPts val="500"/>
        </a:spcBef>
        <a:spcAft>
          <a:spcPct val="0"/>
        </a:spcAft>
        <a:buSzPct val="100000"/>
        <a:buFont typeface="Calibri" charset="0"/>
        <a:buChar char="»"/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indent="-76200" algn="ctr" rtl="0" fontAlgn="base">
        <a:spcBef>
          <a:spcPts val="500"/>
        </a:spcBef>
        <a:spcAft>
          <a:spcPct val="0"/>
        </a:spcAft>
        <a:buSzPct val="100000"/>
        <a:buFont typeface="Calibri" charset="0"/>
        <a:buChar char="»"/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29600" cy="150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525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smtClean="0">
                <a:sym typeface="Calibri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48017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rgbClr val="878787"/>
                </a:solidFill>
                <a:latin typeface="+mn-lt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fld id="{316FC00A-D8EA-4C1B-8AA7-09111B907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TC Light" charset="0"/>
          <a:cs typeface="Heiti TC Light" charset="0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286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0287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485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1943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400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857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14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771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922338" y="4191000"/>
            <a:ext cx="7772400" cy="1139825"/>
          </a:xfrm>
        </p:spPr>
        <p:txBody>
          <a:bodyPr anchor="t"/>
          <a:lstStyle/>
          <a:p>
            <a:pPr algn="l" eaLnBrk="1" hangingPunct="1"/>
            <a:r>
              <a:rPr lang="en-US" sz="2000" dirty="0" smtClean="0">
                <a:solidFill>
                  <a:srgbClr val="A81F24"/>
                </a:solidFill>
                <a:latin typeface="TheSans 9C-BlackCaps" charset="0"/>
                <a:sym typeface="TheSans 9C-BlackCaps" charset="0"/>
              </a:rPr>
              <a:t>Investor Pitch</a:t>
            </a:r>
            <a:r>
              <a:rPr lang="en-US" sz="2000" dirty="0" smtClean="0">
                <a:solidFill>
                  <a:srgbClr val="A81F24"/>
                </a:solidFill>
                <a:latin typeface="TheSans 9C-BlackCaps" charset="0"/>
                <a:ea typeface="TheSans 9C-BlackCaps" charset="0"/>
                <a:cs typeface="TheSans 9C-BlackCaps" charset="0"/>
                <a:sym typeface="TheSans 9C-BlackCaps" charset="0"/>
              </a:rPr>
              <a:t> Template</a:t>
            </a:r>
            <a:r>
              <a:rPr lang="en-US" sz="10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  <a:t/>
            </a:r>
            <a:br>
              <a:rPr lang="en-US" sz="10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</a:br>
            <a:r>
              <a:rPr lang="en-US" sz="10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  <a:t/>
            </a:r>
            <a:br>
              <a:rPr lang="en-US" sz="10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</a:br>
            <a:r>
              <a:rPr lang="en-US" sz="1400" dirty="0" smtClean="0">
                <a:solidFill>
                  <a:srgbClr val="595959"/>
                </a:solidFill>
                <a:latin typeface="TheSans 7C-BoldCaps" charset="0"/>
                <a:ea typeface="TheSans 7C-BoldCaps" charset="0"/>
                <a:cs typeface="TheSans 7C-BoldCaps" charset="0"/>
                <a:sym typeface="TheSans 7C-BoldCaps" charset="0"/>
              </a:rPr>
              <a:t>Suggested format to</a:t>
            </a:r>
            <a:br>
              <a:rPr lang="en-US" sz="1400" dirty="0" smtClean="0">
                <a:solidFill>
                  <a:srgbClr val="595959"/>
                </a:solidFill>
                <a:latin typeface="TheSans 7C-BoldCaps" charset="0"/>
                <a:ea typeface="TheSans 7C-BoldCaps" charset="0"/>
                <a:cs typeface="TheSans 7C-BoldCaps" charset="0"/>
                <a:sym typeface="TheSans 7C-BoldCaps" charset="0"/>
              </a:rPr>
            </a:br>
            <a:r>
              <a:rPr lang="en-US" sz="1400" dirty="0" smtClean="0">
                <a:solidFill>
                  <a:srgbClr val="595959"/>
                </a:solidFill>
                <a:latin typeface="TheSans 7C-BoldCaps" charset="0"/>
                <a:ea typeface="TheSans 7C-BoldCaps" charset="0"/>
                <a:cs typeface="TheSans 7C-BoldCaps" charset="0"/>
                <a:sym typeface="TheSans 7C-BoldCaps" charset="0"/>
              </a:rPr>
              <a:t>keep investors happy and awake.</a:t>
            </a:r>
            <a:endParaRPr lang="en-US" sz="1400" dirty="0" smtClean="0">
              <a:solidFill>
                <a:srgbClr val="595959"/>
              </a:solidFill>
              <a:latin typeface="TheSans 7C-BoldCaps" charset="0"/>
              <a:ea typeface="Heiti TC Medium" charset="0"/>
              <a:cs typeface="Heiti TC Medium" charset="0"/>
              <a:sym typeface="TheSans 7C-BoldCap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5072063" cy="685800"/>
          </a:xfrm>
        </p:spPr>
        <p:txBody>
          <a:bodyPr/>
          <a:lstStyle/>
          <a:p>
            <a:pPr algn="l" eaLnBrk="1" hangingPunct="1"/>
            <a:r>
              <a:rPr lang="en-CA" sz="25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  <a:t>Who’s on the Team?</a:t>
            </a:r>
            <a:endParaRPr lang="en-US" sz="2500" dirty="0" smtClean="0">
              <a:solidFill>
                <a:srgbClr val="A81F24"/>
              </a:solidFill>
              <a:latin typeface="TheSans 9C-BlackCaps" charset="0"/>
              <a:ea typeface="Heiti TC Medium" charset="0"/>
              <a:cs typeface="Heiti TC Medium" charset="0"/>
              <a:sym typeface="TheSans 9C-BlackCaps" charset="0"/>
            </a:endParaRP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990600" y="5562600"/>
            <a:ext cx="4495800" cy="1588"/>
          </a:xfrm>
          <a:prstGeom prst="line">
            <a:avLst/>
          </a:prstGeom>
          <a:noFill/>
          <a:ln w="25400">
            <a:solidFill>
              <a:srgbClr val="86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2954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 smtClean="0"/>
              <a:t>Management Team</a:t>
            </a:r>
            <a:endParaRPr lang="en-CA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Why is this the Right Team?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R</a:t>
            </a:r>
            <a:r>
              <a:rPr lang="en-US" sz="2400" dirty="0" smtClean="0"/>
              <a:t>elevant </a:t>
            </a:r>
            <a:r>
              <a:rPr lang="en-US" sz="2400" dirty="0"/>
              <a:t>information </a:t>
            </a:r>
            <a:r>
              <a:rPr lang="en-US" sz="2400" dirty="0" smtClean="0"/>
              <a:t>only - shorter </a:t>
            </a:r>
            <a:r>
              <a:rPr lang="en-US" sz="2400" dirty="0"/>
              <a:t>is better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Accomplishments better than company names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include independent Directors, if relevant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holes that will need to be </a:t>
            </a:r>
            <a:r>
              <a:rPr lang="en-US" sz="2400" dirty="0" smtClean="0"/>
              <a:t>filled</a:t>
            </a:r>
            <a:endParaRPr lang="en-US" sz="2400" dirty="0" smtClean="0">
              <a:latin typeface="Gill Sans"/>
            </a:endParaRPr>
          </a:p>
          <a:p>
            <a:pPr marL="457200" indent="-457200">
              <a:buSzPts val="2800"/>
              <a:buFont typeface="Arial" panose="020B0604020202020204" pitchFamily="34" charset="0"/>
              <a:buChar char="•"/>
            </a:pPr>
            <a:endParaRPr lang="en-US" sz="2400" dirty="0" smtClean="0">
              <a:latin typeface="Gill Sans"/>
            </a:endParaRPr>
          </a:p>
          <a:p>
            <a:pPr>
              <a:buSzPts val="2800"/>
            </a:pPr>
            <a:r>
              <a:rPr lang="en-US" sz="2400" dirty="0" smtClean="0">
                <a:solidFill>
                  <a:srgbClr val="FF0000"/>
                </a:solidFill>
                <a:latin typeface="Gill Sans"/>
              </a:rPr>
              <a:t>&lt; 10% of presenters do this well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62484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Centre4Growth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67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5072063" cy="685800"/>
          </a:xfrm>
        </p:spPr>
        <p:txBody>
          <a:bodyPr/>
          <a:lstStyle/>
          <a:p>
            <a:pPr algn="l" eaLnBrk="1" hangingPunct="1"/>
            <a:r>
              <a:rPr lang="en-CA" sz="25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  <a:t>Financial Projections</a:t>
            </a:r>
            <a:endParaRPr lang="en-US" sz="2500" dirty="0" smtClean="0">
              <a:solidFill>
                <a:srgbClr val="A81F24"/>
              </a:solidFill>
              <a:latin typeface="TheSans 9C-BlackCaps" charset="0"/>
              <a:ea typeface="Heiti TC Medium" charset="0"/>
              <a:cs typeface="Heiti TC Medium" charset="0"/>
              <a:sym typeface="TheSans 9C-BlackCaps" charset="0"/>
            </a:endParaRP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990600" y="5562600"/>
            <a:ext cx="4495800" cy="1588"/>
          </a:xfrm>
          <a:prstGeom prst="line">
            <a:avLst/>
          </a:prstGeom>
          <a:noFill/>
          <a:ln w="25400">
            <a:solidFill>
              <a:srgbClr val="86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1" y="2895600"/>
            <a:ext cx="3368366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85800" y="1219200"/>
            <a:ext cx="762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3200"/>
            </a:pPr>
            <a:r>
              <a:rPr lang="en-CA" sz="2400" dirty="0" smtClean="0">
                <a:latin typeface="Gill Sans"/>
              </a:rPr>
              <a:t>Profit and Loss Statement</a:t>
            </a:r>
          </a:p>
          <a:p>
            <a:pPr>
              <a:buSzPts val="3200"/>
            </a:pPr>
            <a:endParaRPr lang="en-US" sz="2400" dirty="0" smtClean="0">
              <a:latin typeface="Gill Sans"/>
            </a:endParaRPr>
          </a:p>
          <a:p>
            <a:pPr>
              <a:buSzPts val="2800"/>
              <a:buChar char="•"/>
            </a:pPr>
            <a:r>
              <a:rPr lang="en-US" sz="2400" dirty="0" smtClean="0">
                <a:latin typeface="Gill Sans"/>
              </a:rPr>
              <a:t> Bottom up better than top down.</a:t>
            </a:r>
          </a:p>
          <a:p>
            <a:pPr>
              <a:buSzPts val="2800"/>
              <a:buChar char="•"/>
            </a:pPr>
            <a:r>
              <a:rPr lang="en-US" sz="2400" dirty="0" smtClean="0">
                <a:latin typeface="Gill Sans"/>
              </a:rPr>
              <a:t> Assumptions more important than numbers. </a:t>
            </a:r>
          </a:p>
          <a:p>
            <a:pPr>
              <a:buSzPts val="2800"/>
              <a:buChar char="•"/>
            </a:pPr>
            <a:r>
              <a:rPr lang="en-US" sz="2400" dirty="0" smtClean="0">
                <a:latin typeface="Gill Sans"/>
              </a:rPr>
              <a:t> Be prepared to explain.</a:t>
            </a:r>
          </a:p>
          <a:p>
            <a:pPr>
              <a:buSzPts val="2800"/>
              <a:buChar char="•"/>
            </a:pPr>
            <a:endParaRPr lang="en-CA" sz="2400" dirty="0" smtClean="0">
              <a:latin typeface="Gill Sans"/>
            </a:endParaRPr>
          </a:p>
          <a:p>
            <a:pPr>
              <a:buSzPts val="2800"/>
              <a:buChar char="•"/>
            </a:pPr>
            <a:endParaRPr lang="en-CA" sz="2400" dirty="0" smtClean="0">
              <a:latin typeface="Gill Sans"/>
            </a:endParaRPr>
          </a:p>
          <a:p>
            <a:pPr>
              <a:buSzPts val="2800"/>
            </a:pPr>
            <a:endParaRPr lang="en-CA" sz="2400" dirty="0" smtClean="0">
              <a:latin typeface="Gill Sans"/>
            </a:endParaRPr>
          </a:p>
          <a:p>
            <a:pPr>
              <a:buSzPts val="2800"/>
              <a:buChar char="•"/>
            </a:pPr>
            <a:endParaRPr lang="en-CA" sz="2400" dirty="0" smtClean="0">
              <a:latin typeface="Gill Sans"/>
            </a:endParaRPr>
          </a:p>
          <a:p>
            <a:pPr>
              <a:buSzPts val="2800"/>
              <a:buChar char="•"/>
            </a:pPr>
            <a:endParaRPr lang="en-US" sz="2400" dirty="0" smtClean="0">
              <a:latin typeface="Gill Sans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Gill Sans"/>
              </a:rPr>
              <a:t>&lt; 10% of presenters do this well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62484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Centre4Growth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5072063" cy="685800"/>
          </a:xfrm>
        </p:spPr>
        <p:txBody>
          <a:bodyPr/>
          <a:lstStyle/>
          <a:p>
            <a:pPr algn="l" eaLnBrk="1" hangingPunct="1"/>
            <a:r>
              <a:rPr lang="en-CA" sz="25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  <a:t>Status and Timeline</a:t>
            </a:r>
            <a:endParaRPr lang="en-US" sz="2500" dirty="0" smtClean="0">
              <a:solidFill>
                <a:srgbClr val="A81F24"/>
              </a:solidFill>
              <a:latin typeface="TheSans 9C-BlackCaps" charset="0"/>
              <a:ea typeface="Heiti TC Medium" charset="0"/>
              <a:cs typeface="Heiti TC Medium" charset="0"/>
              <a:sym typeface="TheSans 9C-BlackCaps" charset="0"/>
            </a:endParaRP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990600" y="5562600"/>
            <a:ext cx="4495800" cy="1588"/>
          </a:xfrm>
          <a:prstGeom prst="line">
            <a:avLst/>
          </a:prstGeom>
          <a:noFill/>
          <a:ln w="25400">
            <a:solidFill>
              <a:srgbClr val="86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1430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Major Milestones: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What’s been achieved to date.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What you’re going to use the money for.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When you expect to break even.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Any additional funding.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Include expected liquidity event &amp; potential buyers.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&lt;30% of presenters do this well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05199"/>
            <a:ext cx="3380641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77000" y="4343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Need $1 M to Complete by</a:t>
            </a:r>
          </a:p>
          <a:p>
            <a:pPr algn="ctr"/>
            <a:r>
              <a:rPr lang="en-CA" dirty="0" smtClean="0"/>
              <a:t>May 2012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8153400" y="4724400"/>
            <a:ext cx="152400" cy="597408"/>
          </a:xfrm>
          <a:prstGeom prst="downArrow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657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Completed for $100,000 June 2008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 bwMode="auto">
          <a:xfrm flipH="1">
            <a:off x="6248400" y="4038600"/>
            <a:ext cx="457200" cy="152400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62484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Centre4Growth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191000"/>
            <a:ext cx="2516187" cy="19288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62000" y="1600200"/>
            <a:ext cx="71628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The top 2 or 3 things you want audience 	to remember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No more than 3 bullets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Most presenters don’t do this 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at 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609600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Summary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5072063" cy="685800"/>
          </a:xfrm>
        </p:spPr>
        <p:txBody>
          <a:bodyPr/>
          <a:lstStyle/>
          <a:p>
            <a:pPr algn="l" eaLnBrk="1" hangingPunct="1"/>
            <a:r>
              <a:rPr lang="en-CA" sz="25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  <a:t>Appendices</a:t>
            </a:r>
            <a:endParaRPr lang="en-US" sz="2500" dirty="0" smtClean="0">
              <a:solidFill>
                <a:srgbClr val="A81F24"/>
              </a:solidFill>
              <a:latin typeface="TheSans 9C-BlackCaps" charset="0"/>
              <a:ea typeface="Heiti TC Medium" charset="0"/>
              <a:cs typeface="Heiti TC Medium" charset="0"/>
              <a:sym typeface="TheSans 9C-BlackCaps" charset="0"/>
            </a:endParaRPr>
          </a:p>
        </p:txBody>
      </p:sp>
      <p:sp>
        <p:nvSpPr>
          <p:cNvPr id="4100" name="Rectangle 3"/>
          <p:cNvSpPr>
            <a:spLocks/>
          </p:cNvSpPr>
          <p:nvPr/>
        </p:nvSpPr>
        <p:spPr bwMode="auto">
          <a:xfrm>
            <a:off x="685800" y="1600200"/>
            <a:ext cx="8229600" cy="4191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CA" sz="2800" dirty="0" smtClean="0"/>
              <a:t>Have details ready for when you are asked.</a:t>
            </a:r>
          </a:p>
          <a:p>
            <a:pPr lvl="1"/>
            <a:r>
              <a:rPr lang="en-CA" sz="1800" dirty="0" smtClean="0"/>
              <a:t>a) team biographies.</a:t>
            </a:r>
          </a:p>
          <a:p>
            <a:pPr lvl="1"/>
            <a:r>
              <a:rPr lang="en-CA" sz="1800" dirty="0" smtClean="0"/>
              <a:t>b) technical details including product stage timeline and regulatory issues.</a:t>
            </a:r>
          </a:p>
          <a:p>
            <a:pPr lvl="1"/>
            <a:r>
              <a:rPr lang="en-CA" sz="1800" dirty="0" smtClean="0"/>
              <a:t>c) market research conducted.</a:t>
            </a:r>
          </a:p>
          <a:p>
            <a:pPr lvl="1"/>
            <a:r>
              <a:rPr lang="en-CA" sz="1800" dirty="0" smtClean="0"/>
              <a:t>d) competition.</a:t>
            </a:r>
          </a:p>
          <a:p>
            <a:pPr lvl="1"/>
            <a:r>
              <a:rPr lang="en-CA" sz="1800" dirty="0" smtClean="0"/>
              <a:t>e) sales and marketing.</a:t>
            </a:r>
          </a:p>
          <a:p>
            <a:pPr lvl="1"/>
            <a:r>
              <a:rPr lang="en-CA" sz="1800" dirty="0" smtClean="0"/>
              <a:t>f) financials including funding history.</a:t>
            </a:r>
          </a:p>
          <a:p>
            <a:pPr lvl="1"/>
            <a:r>
              <a:rPr lang="en-CA" sz="1800" dirty="0" smtClean="0"/>
              <a:t>g) location of the company and why.</a:t>
            </a:r>
          </a:p>
          <a:p>
            <a:pPr lvl="1"/>
            <a:r>
              <a:rPr lang="en-CA" sz="1800" dirty="0" smtClean="0"/>
              <a:t>h) intellectual property details.</a:t>
            </a:r>
            <a:endParaRPr lang="en-US" sz="1800" dirty="0" smtClean="0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990600" y="5562600"/>
            <a:ext cx="4495800" cy="1588"/>
          </a:xfrm>
          <a:prstGeom prst="line">
            <a:avLst/>
          </a:prstGeom>
          <a:noFill/>
          <a:ln w="25400">
            <a:solidFill>
              <a:srgbClr val="86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267200"/>
            <a:ext cx="2516187" cy="19288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62484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Centre4Growth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7613" y="3505200"/>
            <a:ext cx="2516187" cy="19288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5072063" cy="685800"/>
          </a:xfrm>
        </p:spPr>
        <p:txBody>
          <a:bodyPr/>
          <a:lstStyle/>
          <a:p>
            <a:pPr algn="l" eaLnBrk="1" hangingPunct="1"/>
            <a:r>
              <a:rPr lang="en-US" sz="2500" dirty="0" smtClean="0">
                <a:solidFill>
                  <a:srgbClr val="A81F24"/>
                </a:solidFill>
                <a:latin typeface="TheSans 9C-BlackCaps" charset="0"/>
                <a:ea typeface="TheSans 9C-BlackCaps" charset="0"/>
                <a:cs typeface="TheSans 9C-BlackCaps" charset="0"/>
                <a:sym typeface="TheSans 9C-BlackCaps" charset="0"/>
              </a:rPr>
              <a:t>Investor Pitch Template</a:t>
            </a:r>
            <a:endParaRPr lang="en-US" sz="2500" dirty="0" smtClean="0">
              <a:solidFill>
                <a:srgbClr val="A81F24"/>
              </a:solidFill>
              <a:latin typeface="TheSans 9C-BlackCaps" charset="0"/>
              <a:ea typeface="Heiti TC Medium" charset="0"/>
              <a:cs typeface="Heiti TC Medium" charset="0"/>
              <a:sym typeface="TheSans 9C-BlackCaps" charset="0"/>
            </a:endParaRPr>
          </a:p>
        </p:txBody>
      </p:sp>
      <p:sp>
        <p:nvSpPr>
          <p:cNvPr id="4100" name="Rectangle 3"/>
          <p:cNvSpPr>
            <a:spLocks/>
          </p:cNvSpPr>
          <p:nvPr/>
        </p:nvSpPr>
        <p:spPr bwMode="auto">
          <a:xfrm>
            <a:off x="762000" y="1600200"/>
            <a:ext cx="8077200" cy="3657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You are SELLING not explaining.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Must “grab” in first 2 minutes, 3 slides.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Your spouse should be able to give this pitch.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CA" sz="28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1400" b="1" dirty="0" smtClean="0"/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NOTE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Average entrepreneur pitch – 38 slides         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Average VC attention span – 12 slides, 15 minutes</a:t>
            </a: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990600" y="5562600"/>
            <a:ext cx="4495800" cy="1588"/>
          </a:xfrm>
          <a:prstGeom prst="line">
            <a:avLst/>
          </a:prstGeom>
          <a:noFill/>
          <a:ln w="25400">
            <a:solidFill>
              <a:srgbClr val="86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62484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Centre4Growth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Executive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“New Co.” is what you are specializing in doing for </a:t>
            </a:r>
            <a:r>
              <a:rPr lang="en-US" i="1" dirty="0" smtClean="0">
                <a:solidFill>
                  <a:schemeClr val="bg1"/>
                </a:solidFill>
              </a:rPr>
              <a:t>specific</a:t>
            </a:r>
            <a:r>
              <a:rPr lang="en-US" dirty="0" smtClean="0">
                <a:solidFill>
                  <a:schemeClr val="bg1"/>
                </a:solidFill>
              </a:rPr>
              <a:t> customers.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Our </a:t>
            </a:r>
            <a:r>
              <a:rPr lang="en-US" i="1" dirty="0" smtClean="0">
                <a:solidFill>
                  <a:schemeClr val="bg1"/>
                </a:solidFill>
              </a:rPr>
              <a:t>special sauce</a:t>
            </a:r>
            <a:r>
              <a:rPr lang="en-US" dirty="0" smtClean="0">
                <a:solidFill>
                  <a:schemeClr val="bg1"/>
                </a:solidFill>
              </a:rPr>
              <a:t> gives us a </a:t>
            </a:r>
            <a:r>
              <a:rPr lang="en-US" i="1" dirty="0" smtClean="0">
                <a:solidFill>
                  <a:schemeClr val="bg1"/>
                </a:solidFill>
              </a:rPr>
              <a:t>unique advantage</a:t>
            </a:r>
            <a:r>
              <a:rPr lang="en-US" dirty="0" smtClean="0">
                <a:solidFill>
                  <a:schemeClr val="bg1"/>
                </a:solidFill>
              </a:rPr>
              <a:t> that will capture X% of $X market.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will be looking for $X to build an </a:t>
            </a:r>
            <a:r>
              <a:rPr lang="en-US" i="1" dirty="0" smtClean="0">
                <a:solidFill>
                  <a:schemeClr val="bg1"/>
                </a:solidFill>
              </a:rPr>
              <a:t>enabling function</a:t>
            </a:r>
            <a:r>
              <a:rPr lang="en-US" dirty="0" smtClean="0">
                <a:solidFill>
                  <a:schemeClr val="bg1"/>
                </a:solidFill>
              </a:rPr>
              <a:t> that will generate $X over X months.</a:t>
            </a:r>
            <a:endParaRPr lang="en-US" dirty="0" smtClean="0"/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&lt;20% of presenters do this well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613" y="3505200"/>
            <a:ext cx="2516187" cy="19288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5072063" cy="685800"/>
          </a:xfrm>
        </p:spPr>
        <p:txBody>
          <a:bodyPr/>
          <a:lstStyle/>
          <a:p>
            <a:pPr algn="l" eaLnBrk="1" hangingPunct="1"/>
            <a:r>
              <a:rPr lang="en-CA" sz="25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  <a:t>The Problem</a:t>
            </a:r>
            <a:endParaRPr lang="en-US" sz="2500" dirty="0" smtClean="0">
              <a:solidFill>
                <a:srgbClr val="A81F24"/>
              </a:solidFill>
              <a:latin typeface="TheSans 9C-BlackCaps" charset="0"/>
              <a:ea typeface="Heiti TC Medium" charset="0"/>
              <a:cs typeface="Heiti TC Medium" charset="0"/>
              <a:sym typeface="TheSans 9C-BlackCaps" charset="0"/>
            </a:endParaRPr>
          </a:p>
        </p:txBody>
      </p:sp>
      <p:sp>
        <p:nvSpPr>
          <p:cNvPr id="4100" name="Rectangle 3"/>
          <p:cNvSpPr>
            <a:spLocks/>
          </p:cNvSpPr>
          <p:nvPr/>
        </p:nvSpPr>
        <p:spPr bwMode="auto">
          <a:xfrm>
            <a:off x="762000" y="1600200"/>
            <a:ext cx="8077200" cy="350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Describe the problem in simple, clear, concise terms.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Current state &amp; seriousness of problem.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Desired future state, benefit to customer.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Scale of the initial market (use extra slide if necessary).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No more than 6 bullets.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Graphics better than words.</a:t>
            </a:r>
          </a:p>
          <a:p>
            <a:pPr>
              <a:lnSpc>
                <a:spcPct val="90000"/>
              </a:lnSpc>
            </a:pPr>
            <a:endParaRPr lang="en-CA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&lt; 10% of presenters do this well</a:t>
            </a: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990600" y="5562600"/>
            <a:ext cx="4495800" cy="1588"/>
          </a:xfrm>
          <a:prstGeom prst="line">
            <a:avLst/>
          </a:prstGeom>
          <a:noFill/>
          <a:ln w="25400">
            <a:solidFill>
              <a:srgbClr val="86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62484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Centre4Growth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1" y="2667000"/>
            <a:ext cx="3632200" cy="27670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5072063" cy="685800"/>
          </a:xfrm>
        </p:spPr>
        <p:txBody>
          <a:bodyPr/>
          <a:lstStyle/>
          <a:p>
            <a:pPr algn="l" eaLnBrk="1" hangingPunct="1"/>
            <a:r>
              <a:rPr lang="en-CA" sz="25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  <a:t>Your Solution</a:t>
            </a:r>
            <a:endParaRPr lang="en-US" sz="2500" dirty="0" smtClean="0">
              <a:solidFill>
                <a:srgbClr val="A81F24"/>
              </a:solidFill>
              <a:latin typeface="TheSans 9C-BlackCaps" charset="0"/>
              <a:ea typeface="Heiti TC Medium" charset="0"/>
              <a:cs typeface="Heiti TC Medium" charset="0"/>
              <a:sym typeface="TheSans 9C-BlackCaps" charset="0"/>
            </a:endParaRPr>
          </a:p>
        </p:txBody>
      </p:sp>
      <p:sp>
        <p:nvSpPr>
          <p:cNvPr id="4100" name="Rectangle 3"/>
          <p:cNvSpPr>
            <a:spLocks/>
          </p:cNvSpPr>
          <p:nvPr/>
        </p:nvSpPr>
        <p:spPr bwMode="auto">
          <a:xfrm>
            <a:off x="762000" y="1600200"/>
            <a:ext cx="8077200" cy="350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Describe your solution in simple, clear, concise terms.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Key benefits, features.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Product roadmap.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 more than 6 bullets.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Graphics better than words.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 algn="ct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&gt; 70% of presenters do this well</a:t>
            </a:r>
          </a:p>
          <a:p>
            <a:pPr>
              <a:lnSpc>
                <a:spcPct val="90000"/>
              </a:lnSpc>
            </a:pPr>
            <a:endParaRPr lang="en-CA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990600" y="5562600"/>
            <a:ext cx="4495800" cy="1588"/>
          </a:xfrm>
          <a:prstGeom prst="line">
            <a:avLst/>
          </a:prstGeom>
          <a:noFill/>
          <a:ln w="25400">
            <a:solidFill>
              <a:srgbClr val="86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Down Arrow 5"/>
          <p:cNvSpPr/>
          <p:nvPr/>
        </p:nvSpPr>
        <p:spPr bwMode="auto">
          <a:xfrm>
            <a:off x="6172200" y="2743200"/>
            <a:ext cx="484632" cy="978408"/>
          </a:xfrm>
          <a:prstGeom prst="downArrow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743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Better slot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2484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Centre4Growth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5072063" cy="685800"/>
          </a:xfrm>
        </p:spPr>
        <p:txBody>
          <a:bodyPr/>
          <a:lstStyle/>
          <a:p>
            <a:pPr algn="l" eaLnBrk="1" hangingPunct="1"/>
            <a:r>
              <a:rPr lang="en-CA" sz="25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  <a:t>The Business Model</a:t>
            </a:r>
            <a:endParaRPr lang="en-US" sz="2500" dirty="0" smtClean="0">
              <a:solidFill>
                <a:srgbClr val="A81F24"/>
              </a:solidFill>
              <a:latin typeface="TheSans 9C-BlackCaps" charset="0"/>
              <a:ea typeface="Heiti TC Medium" charset="0"/>
              <a:cs typeface="Heiti TC Medium" charset="0"/>
              <a:sym typeface="TheSans 9C-BlackCaps" charset="0"/>
            </a:endParaRPr>
          </a:p>
        </p:txBody>
      </p:sp>
      <p:sp>
        <p:nvSpPr>
          <p:cNvPr id="4100" name="Rectangle 3"/>
          <p:cNvSpPr>
            <a:spLocks/>
          </p:cNvSpPr>
          <p:nvPr/>
        </p:nvSpPr>
        <p:spPr bwMode="auto">
          <a:xfrm>
            <a:off x="228600" y="1600200"/>
            <a:ext cx="8915400" cy="4191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>
              <a:lnSpc>
                <a:spcPct val="90000"/>
              </a:lnSpc>
            </a:pPr>
            <a:r>
              <a:rPr lang="en-US" sz="2400" dirty="0" smtClean="0"/>
              <a:t>Explain how you are going to make </a:t>
            </a:r>
            <a:r>
              <a:rPr lang="en-US" sz="2400" dirty="0" smtClean="0">
                <a:solidFill>
                  <a:srgbClr val="00B050"/>
                </a:solidFill>
              </a:rPr>
              <a:t>money</a:t>
            </a:r>
            <a:r>
              <a:rPr lang="en-US" sz="2400" dirty="0" smtClean="0"/>
              <a:t> - clear, concise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(</a:t>
            </a:r>
            <a:r>
              <a:rPr lang="en-US" sz="2000" i="1" dirty="0" smtClean="0"/>
              <a:t>If you can’t describe your business model in 20 words or less, you probably don’t have a workable model</a:t>
            </a:r>
            <a:r>
              <a:rPr lang="en-US" sz="2000" dirty="0" smtClean="0"/>
              <a:t>).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What’s the value to the customer?  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Customer Value = (Seriousness of Current State + Benefits of Desired Future State) </a:t>
            </a:r>
            <a:r>
              <a:rPr lang="en-US" sz="1400" smtClean="0"/>
              <a:t>­ </a:t>
            </a:r>
            <a:r>
              <a:rPr lang="en-US" sz="1400" smtClean="0"/>
              <a:t>- Cost </a:t>
            </a:r>
            <a:r>
              <a:rPr lang="en-US" sz="1400" dirty="0" smtClean="0"/>
              <a:t>of the Solution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Bottom up is better than top down</a:t>
            </a:r>
          </a:p>
          <a:p>
            <a:pPr algn="ctr">
              <a:lnSpc>
                <a:spcPct val="90000"/>
              </a:lnSpc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&lt; 10% of presenters to this well</a:t>
            </a: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990600" y="5562600"/>
            <a:ext cx="4495800" cy="1588"/>
          </a:xfrm>
          <a:prstGeom prst="line">
            <a:avLst/>
          </a:prstGeom>
          <a:noFill/>
          <a:ln w="25400">
            <a:solidFill>
              <a:srgbClr val="86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26" name="Picture 2" descr="C:\Users\ppayne_BCTIA.org\AppData\Local\Microsoft\Windows\Temporary Internet Files\Content.IE5\IGGUJC3W\MC90044131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733800"/>
            <a:ext cx="2286000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62484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Centre4Growth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14800"/>
            <a:ext cx="2516187" cy="19288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5072063" cy="685800"/>
          </a:xfrm>
        </p:spPr>
        <p:txBody>
          <a:bodyPr/>
          <a:lstStyle/>
          <a:p>
            <a:pPr algn="l" eaLnBrk="1" hangingPunct="1"/>
            <a:r>
              <a:rPr lang="en-CA" sz="25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  <a:t>What is Your Special Sauce?</a:t>
            </a:r>
            <a:endParaRPr lang="en-US" sz="2500" dirty="0" smtClean="0">
              <a:solidFill>
                <a:srgbClr val="A81F24"/>
              </a:solidFill>
              <a:latin typeface="TheSans 9C-BlackCaps" charset="0"/>
              <a:ea typeface="Heiti TC Medium" charset="0"/>
              <a:cs typeface="Heiti TC Medium" charset="0"/>
              <a:sym typeface="TheSans 9C-BlackCaps" charset="0"/>
            </a:endParaRPr>
          </a:p>
        </p:txBody>
      </p:sp>
      <p:sp>
        <p:nvSpPr>
          <p:cNvPr id="4100" name="Rectangle 3"/>
          <p:cNvSpPr>
            <a:spLocks/>
          </p:cNvSpPr>
          <p:nvPr/>
        </p:nvSpPr>
        <p:spPr bwMode="auto">
          <a:xfrm>
            <a:off x="762000" y="1600200"/>
            <a:ext cx="8077200" cy="350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 What’s the proprietary, underlying “magic” that gives you 	a clear, defensible advantage?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 Patents on their own are rarely sufficient.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 What are you going to do particularly well that it will be 	difficult to copy? Your “unfair advantage”.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 Graphics better than words.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&lt;30% of presenters do this well</a:t>
            </a: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990600" y="5562600"/>
            <a:ext cx="4495800" cy="1588"/>
          </a:xfrm>
          <a:prstGeom prst="line">
            <a:avLst/>
          </a:prstGeom>
          <a:noFill/>
          <a:ln w="25400">
            <a:solidFill>
              <a:srgbClr val="86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6705600" y="4419600"/>
            <a:ext cx="978408" cy="256032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191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Only New Co. can make this part.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2484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Centre4Growth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Point Star 8"/>
          <p:cNvSpPr/>
          <p:nvPr/>
        </p:nvSpPr>
        <p:spPr bwMode="auto">
          <a:xfrm>
            <a:off x="5562600" y="3200400"/>
            <a:ext cx="3200400" cy="3124200"/>
          </a:xfrm>
          <a:prstGeom prst="star5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pic>
        <p:nvPicPr>
          <p:cNvPr id="4101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0346">
            <a:off x="6595284" y="4345027"/>
            <a:ext cx="1066800" cy="990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543800" cy="685800"/>
          </a:xfrm>
        </p:spPr>
        <p:txBody>
          <a:bodyPr/>
          <a:lstStyle/>
          <a:p>
            <a:pPr algn="l" eaLnBrk="1" hangingPunct="1"/>
            <a:r>
              <a:rPr lang="en-CA" sz="25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  <a:t>How are you going to Market and Sell?</a:t>
            </a:r>
            <a:endParaRPr lang="en-US" sz="2500" dirty="0" smtClean="0">
              <a:solidFill>
                <a:srgbClr val="A81F24"/>
              </a:solidFill>
              <a:latin typeface="TheSans 9C-BlackCaps" charset="0"/>
              <a:ea typeface="Heiti TC Medium" charset="0"/>
              <a:cs typeface="Heiti TC Medium" charset="0"/>
              <a:sym typeface="TheSans 9C-BlackCaps" charset="0"/>
            </a:endParaRP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990600" y="5562600"/>
            <a:ext cx="4495800" cy="1588"/>
          </a:xfrm>
          <a:prstGeom prst="line">
            <a:avLst/>
          </a:prstGeom>
          <a:noFill/>
          <a:ln w="25400">
            <a:solidFill>
              <a:srgbClr val="86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15240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Describe your Marketing &amp; Sales strategies  in simple, clear, concise terms.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1 or 2 marketing strategies.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Sales cycle &amp; strategy for initial market.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No more than 6 bullets.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Graphics better than words.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&lt; 50% of presenters do this well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6103345" y="4285561"/>
            <a:ext cx="2544896" cy="2181340"/>
          </a:xfrm>
          <a:custGeom>
            <a:avLst/>
            <a:gdLst>
              <a:gd name="connsiteX0" fmla="*/ 2423710 w 2544896"/>
              <a:gd name="connsiteY0" fmla="*/ 0 h 2181340"/>
              <a:gd name="connsiteX1" fmla="*/ 0 w 2544896"/>
              <a:gd name="connsiteY1" fmla="*/ 1861851 h 2181340"/>
              <a:gd name="connsiteX2" fmla="*/ 1244906 w 2544896"/>
              <a:gd name="connsiteY2" fmla="*/ 2181340 h 2181340"/>
              <a:gd name="connsiteX3" fmla="*/ 2544896 w 2544896"/>
              <a:gd name="connsiteY3" fmla="*/ 1068637 h 2181340"/>
              <a:gd name="connsiteX4" fmla="*/ 2423710 w 2544896"/>
              <a:gd name="connsiteY4" fmla="*/ 0 h 218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896" h="2181340">
                <a:moveTo>
                  <a:pt x="2423710" y="0"/>
                </a:moveTo>
                <a:lnTo>
                  <a:pt x="0" y="1861851"/>
                </a:lnTo>
                <a:lnTo>
                  <a:pt x="1244906" y="2181340"/>
                </a:lnTo>
                <a:lnTo>
                  <a:pt x="2544896" y="1068637"/>
                </a:lnTo>
                <a:lnTo>
                  <a:pt x="2423710" y="0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021758">
            <a:off x="6690112" y="4950532"/>
            <a:ext cx="241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2 For 1 If You Buy Online!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62484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Centre4Growth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5072063" cy="685800"/>
          </a:xfrm>
        </p:spPr>
        <p:txBody>
          <a:bodyPr/>
          <a:lstStyle/>
          <a:p>
            <a:pPr algn="l" eaLnBrk="1" hangingPunct="1"/>
            <a:r>
              <a:rPr lang="en-CA" sz="2500" dirty="0" smtClean="0">
                <a:solidFill>
                  <a:srgbClr val="A81F24"/>
                </a:solidFill>
                <a:latin typeface="TheSans 9C-BlackCaps" charset="0"/>
                <a:ea typeface="Heiti TC Medium" charset="0"/>
                <a:cs typeface="Heiti TC Medium" charset="0"/>
                <a:sym typeface="TheSans 9C-BlackCaps" charset="0"/>
              </a:rPr>
              <a:t>Competition</a:t>
            </a:r>
            <a:endParaRPr lang="en-US" sz="2500" dirty="0" smtClean="0">
              <a:solidFill>
                <a:srgbClr val="A81F24"/>
              </a:solidFill>
              <a:latin typeface="TheSans 9C-BlackCaps" charset="0"/>
              <a:ea typeface="Heiti TC Medium" charset="0"/>
              <a:cs typeface="Heiti TC Medium" charset="0"/>
              <a:sym typeface="TheSans 9C-BlackCaps" charset="0"/>
            </a:endParaRP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990600" y="5562600"/>
            <a:ext cx="4495800" cy="1588"/>
          </a:xfrm>
          <a:prstGeom prst="line">
            <a:avLst/>
          </a:prstGeom>
          <a:noFill/>
          <a:ln w="25400">
            <a:solidFill>
              <a:srgbClr val="86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295400"/>
            <a:ext cx="7620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800"/>
              <a:buChar char="•"/>
            </a:pPr>
            <a:r>
              <a:rPr lang="en-US" sz="2400" dirty="0" smtClean="0">
                <a:latin typeface="Gill Sans"/>
              </a:rPr>
              <a:t> There is ALWAYS competition – even if it’s the way it’s done now.</a:t>
            </a:r>
          </a:p>
          <a:p>
            <a:pPr>
              <a:buSzPts val="2800"/>
              <a:buChar char="•"/>
            </a:pPr>
            <a:r>
              <a:rPr lang="en-US" sz="2400" dirty="0" smtClean="0">
                <a:latin typeface="Gill Sans"/>
              </a:rPr>
              <a:t> Provide a Competitive Analysis: a table/chart</a:t>
            </a:r>
          </a:p>
          <a:p>
            <a:pPr>
              <a:buSzPts val="2800"/>
            </a:pPr>
            <a:r>
              <a:rPr lang="en-US" sz="2400" dirty="0">
                <a:latin typeface="Gill Sans"/>
              </a:rPr>
              <a:t> </a:t>
            </a:r>
            <a:r>
              <a:rPr lang="en-US" sz="2400" dirty="0" smtClean="0">
                <a:latin typeface="Gill Sans"/>
              </a:rPr>
              <a:t>comparing your solution to the current approach &amp; major competitors, by key benefit.</a:t>
            </a:r>
          </a:p>
          <a:p>
            <a:pPr>
              <a:buSzPts val="2800"/>
              <a:buChar char="•"/>
            </a:pPr>
            <a:r>
              <a:rPr lang="en-US" sz="2400" dirty="0" smtClean="0">
                <a:latin typeface="Gill Sans"/>
              </a:rPr>
              <a:t> The more realistic you are, the more believable your case.</a:t>
            </a:r>
          </a:p>
          <a:p>
            <a:pPr>
              <a:buSzPts val="2800"/>
              <a:buChar char="•"/>
            </a:pPr>
            <a:endParaRPr lang="en-US" sz="2800" dirty="0" smtClean="0">
              <a:latin typeface="Gill Sans"/>
            </a:endParaRPr>
          </a:p>
          <a:p>
            <a:pPr>
              <a:buSzPts val="2800"/>
            </a:pPr>
            <a:r>
              <a:rPr lang="en-US" sz="2400" dirty="0" smtClean="0">
                <a:solidFill>
                  <a:srgbClr val="FF0000"/>
                </a:solidFill>
                <a:latin typeface="Gill Sans"/>
              </a:rPr>
              <a:t>&lt; 30% of presenters </a:t>
            </a:r>
          </a:p>
          <a:p>
            <a:pPr>
              <a:buSzPts val="2800"/>
            </a:pPr>
            <a:r>
              <a:rPr lang="en-US" sz="2400" dirty="0" smtClean="0">
                <a:solidFill>
                  <a:srgbClr val="FF0000"/>
                </a:solidFill>
                <a:latin typeface="Gill Sans"/>
              </a:rPr>
              <a:t>do this well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81400"/>
            <a:ext cx="4814189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66800" y="62484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Centre4Growth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Heiti TC Light"/>
        <a:cs typeface="Heiti TC Light"/>
      </a:majorFont>
      <a:minorFont>
        <a:latin typeface="Calibri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Heiti TC Light"/>
        <a:cs typeface="Heiti TC Light"/>
      </a:majorFont>
      <a:minorFont>
        <a:latin typeface="Calibri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Pages>0</Pages>
  <Words>697</Words>
  <Characters>0</Characters>
  <Application>Microsoft Office PowerPoint</Application>
  <PresentationFormat>On-screen Show (4:3)</PresentationFormat>
  <Lines>0</Lines>
  <Paragraphs>142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- Title Slide</vt:lpstr>
      <vt:lpstr>Default - Title and Content</vt:lpstr>
      <vt:lpstr>Investor Pitch Template  Suggested format to keep investors happy and awake.</vt:lpstr>
      <vt:lpstr>Investor Pitch Template</vt:lpstr>
      <vt:lpstr>Executive Summary</vt:lpstr>
      <vt:lpstr>The Problem</vt:lpstr>
      <vt:lpstr>Your Solution</vt:lpstr>
      <vt:lpstr>The Business Model</vt:lpstr>
      <vt:lpstr>What is Your Special Sauce?</vt:lpstr>
      <vt:lpstr>How are you going to Market and Sell?</vt:lpstr>
      <vt:lpstr>Competition</vt:lpstr>
      <vt:lpstr>Who’s on the Team?</vt:lpstr>
      <vt:lpstr>Financial Projections</vt:lpstr>
      <vt:lpstr>Status and Timeline</vt:lpstr>
      <vt:lpstr>PowerPoint Presentation</vt:lpstr>
      <vt:lpstr>Appendices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Richard Chesson</cp:lastModifiedBy>
  <cp:revision>65</cp:revision>
  <dcterms:modified xsi:type="dcterms:W3CDTF">2015-01-08T00:04:39Z</dcterms:modified>
</cp:coreProperties>
</file>